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328" r:id="rId4"/>
    <p:sldId id="330" r:id="rId5"/>
    <p:sldId id="264" r:id="rId6"/>
    <p:sldId id="368" r:id="rId7"/>
    <p:sldId id="352" r:id="rId8"/>
    <p:sldId id="33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2" r:id="rId18"/>
    <p:sldId id="361" r:id="rId19"/>
    <p:sldId id="366" r:id="rId20"/>
    <p:sldId id="331" r:id="rId21"/>
    <p:sldId id="363" r:id="rId22"/>
    <p:sldId id="364" r:id="rId23"/>
    <p:sldId id="365" r:id="rId24"/>
    <p:sldId id="349" r:id="rId25"/>
    <p:sldId id="367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85" r:id="rId35"/>
    <p:sldId id="386" r:id="rId36"/>
    <p:sldId id="350" r:id="rId37"/>
    <p:sldId id="377" r:id="rId38"/>
    <p:sldId id="378" r:id="rId39"/>
    <p:sldId id="380" r:id="rId40"/>
    <p:sldId id="382" r:id="rId41"/>
    <p:sldId id="381" r:id="rId42"/>
    <p:sldId id="383" r:id="rId43"/>
    <p:sldId id="384" r:id="rId44"/>
    <p:sldId id="388" r:id="rId45"/>
    <p:sldId id="387" r:id="rId46"/>
    <p:sldId id="292" r:id="rId47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328"/>
            <p14:sldId id="330"/>
            <p14:sldId id="264"/>
            <p14:sldId id="368"/>
            <p14:sldId id="352"/>
            <p14:sldId id="33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66"/>
            <p14:sldId id="331"/>
            <p14:sldId id="363"/>
            <p14:sldId id="364"/>
            <p14:sldId id="365"/>
            <p14:sldId id="349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85"/>
            <p14:sldId id="386"/>
            <p14:sldId id="350"/>
            <p14:sldId id="377"/>
            <p14:sldId id="378"/>
            <p14:sldId id="380"/>
            <p14:sldId id="382"/>
            <p14:sldId id="381"/>
            <p14:sldId id="383"/>
            <p14:sldId id="384"/>
            <p14:sldId id="388"/>
            <p14:sldId id="387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747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27/02/2018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27/02/2018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Volendo</a:t>
            </a:r>
            <a:r>
              <a:rPr lang="it-IT" baseline="0" dirty="0" smtClean="0"/>
              <a:t> riassumere il CI in una frase sarebbe esattamente questo</a:t>
            </a:r>
          </a:p>
          <a:p>
            <a:r>
              <a:rPr lang="it-IT" baseline="0" dirty="0" smtClean="0"/>
              <a:t>Il CI deriva direttamente dall’eXtreme Programming</a:t>
            </a:r>
          </a:p>
          <a:p>
            <a:r>
              <a:rPr lang="it-IT" baseline="0" dirty="0" smtClean="0"/>
              <a:t>Se un’attività è complessa, costosa, «dolorosa», allora non rimandare, falla subito e falla il più spesso possibile, in modo che diventi un’abitudine!</a:t>
            </a:r>
          </a:p>
          <a:p>
            <a:endParaRPr lang="it-IT" baseline="0" dirty="0" smtClean="0"/>
          </a:p>
          <a:p>
            <a:r>
              <a:rPr lang="it-IT" baseline="0" dirty="0" smtClean="0"/>
              <a:t>Con i CI si vuole minimizzare lo sforzo necessario ad integrare le features sviluppate da differenti membri del team</a:t>
            </a:r>
          </a:p>
          <a:p>
            <a:r>
              <a:rPr lang="it-IT" baseline="0" dirty="0" smtClean="0"/>
              <a:t>Invece di dedicare in Release Day all’integrazione, finendo per fare u lavoro fatto male, di fretta pur di consegnare</a:t>
            </a:r>
          </a:p>
          <a:p>
            <a:endParaRPr lang="it-IT" baseline="0" dirty="0" smtClean="0"/>
          </a:p>
          <a:p>
            <a:r>
              <a:rPr lang="it-IT" baseline="0" dirty="0" smtClean="0"/>
              <a:t>È meglio dilazionare nel tempo le integrazioni, farle giorno per giorno in modo da ridurre lo sforzo.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466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Ovviamente</a:t>
            </a:r>
            <a:r>
              <a:rPr lang="it-IT" baseline="0" dirty="0" smtClean="0"/>
              <a:t> ci sono architetture molto più complesse e specifiche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582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6 fasi: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Commit veso VCS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Trigger automatico del CI</a:t>
            </a:r>
            <a:r>
              <a:rPr lang="it-IT" baseline="0" dirty="0" smtClean="0"/>
              <a:t> server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Build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Test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Archiviazione stato e artefatti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Notifica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639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continuous-integration-and-testing.gi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DevOps-poc.gi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c/book/pipeline/jenkinsfile/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jenkins.io/doc/book/blueocea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 smtClean="0"/>
          </a:p>
          <a:p>
            <a:r>
              <a:rPr lang="it-IT" dirty="0" smtClean="0"/>
              <a:t>Processo di Integrazione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Automatizzato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Il commit sul VCS innesca una sequenza di step per verificare che il Branch siano integrabili in sicurezza.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b="276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88501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La pipeline esegue 3 passi fondamentali:</a:t>
            </a:r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  <a:r>
              <a:rPr lang="it-IT" dirty="0" smtClean="0"/>
              <a:t>: fatta una e una sola volta in ambiente standardizzato (identico a quello di produzione)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 smtClean="0"/>
              <a:t>: Unit, Smoke, Integration, ... Assicurando la qualità del prodotto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  <a:r>
              <a:rPr lang="it-IT" dirty="0" smtClean="0"/>
              <a:t>: notifica successi e fallimenti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 tutto il team</a:t>
            </a:r>
          </a:p>
        </p:txBody>
      </p:sp>
    </p:spTree>
    <p:extLst>
      <p:ext uri="{BB962C8B-B14F-4D97-AF65-F5344CB8AC3E}">
        <p14:creationId xmlns:p14="http://schemas.microsoft.com/office/powerpoint/2010/main" val="16433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Ci SERVER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83686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Server che ospita e supporta l’esecuzione della pipeline di Continuous Integration.</a:t>
            </a:r>
          </a:p>
          <a:p>
            <a:pPr marL="0" indent="0" algn="ctr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Ampia scelta: servizi open source, enterprise, specifici per VSC, con supporto per lo scaling, container, plugin, ...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In questo periodo ho sperimentato GitLabCI, TravisCI, Bamboo, Go, TeamCity, CircleCI.</a:t>
            </a:r>
          </a:p>
          <a:p>
            <a:pPr marL="0" indent="0" algn="ctr">
              <a:buNone/>
            </a:pPr>
            <a:r>
              <a:rPr lang="it-IT" dirty="0" smtClean="0"/>
              <a:t>Scelta finale su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556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3" y="1364992"/>
            <a:ext cx="3366620" cy="31409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Sviluppato da CloudBees, disponibile in versione Enterprise 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Open Source </a:t>
            </a:r>
            <a:r>
              <a:rPr lang="it-IT" dirty="0" smtClean="0"/>
              <a:t>(self – hosted)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Totalmente customizzabile in base alle proprie esigenze grazie all’ecosistema di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Integrabile con servizi esterni tramite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webhook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7867"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604514" y="1292285"/>
            <a:ext cx="7937501" cy="3358656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Pipeline definita tramite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Jenkinsfile</a:t>
            </a:r>
            <a:r>
              <a:rPr lang="it-IT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Scritto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groovy</a:t>
            </a:r>
            <a:r>
              <a:rPr lang="it-IT" dirty="0" smtClean="0"/>
              <a:t>, DSL simile al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Contenuto nel progetto da integrare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Pipeline diverse per diversi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Condivisione</a:t>
            </a:r>
            <a:r>
              <a:rPr lang="it-IT" dirty="0" smtClean="0"/>
              <a:t> trasparente del processo di sviluppo all’interno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esecuzione in container Docker configurati «On the Fly»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12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DECLARATIVE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«pipeline», </a:t>
            </a:r>
            <a:r>
              <a:rPr lang="it-IT" sz="1600" dirty="0" smtClean="0"/>
              <a:t>flusso di esecuzione come sequenza di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Stages</a:t>
            </a:r>
            <a:r>
              <a:rPr lang="it-IT" sz="1600" dirty="0" smtClean="0"/>
              <a:t>, definiti tramite il DSL Groovy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Massima astrazione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Facile comprensione da tutto il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Editor grafico di supporto (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Blue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Ocean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Necessità di Script per task complessi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95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SCRIPTED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«node», </a:t>
            </a:r>
            <a:r>
              <a:rPr lang="it-IT" sz="1600" dirty="0" smtClean="0"/>
              <a:t>estensione del DSL dichiarativo includendo costrutti tipici dei linguaggi imperativi.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Massimo controllo del flusso di esecuzione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Neccessaria conoscenza del linguaggio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Restile dell’interfaccia grafica di Jenkins specifico per le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Pipeline Multibranch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Editor grafico per Jenkinsfile dichiarativi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Integrazione automatica delle funzioni di plugin inseriti in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delle Pipeline per i Singoli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Interfaccia di esecuzione con aggiornamento dei Log real time, divisi per Step/Stage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degli artefatti archiviati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Declarative Multibranch pipeline editor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59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Declarative </a:t>
            </a:r>
            <a:r>
              <a:rPr lang="it-IT" dirty="0"/>
              <a:t>Multibranch</a:t>
            </a:r>
            <a:r>
              <a:rPr lang="it-IT" dirty="0" smtClean="0"/>
              <a:t> pipeline editor</a:t>
            </a:r>
            <a:endParaRPr lang="it-IT" dirty="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872"/>
          <a:stretch>
            <a:fillRect/>
          </a:stretch>
        </p:blipFill>
        <p:spPr/>
      </p:pic>
      <p:pic>
        <p:nvPicPr>
          <p:cNvPr id="32" name="Content Placeholder 3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8" y="1161668"/>
            <a:ext cx="3674343" cy="3746999"/>
          </a:xfrm>
        </p:spPr>
      </p:pic>
    </p:spTree>
    <p:extLst>
      <p:ext uri="{BB962C8B-B14F-4D97-AF65-F5344CB8AC3E}">
        <p14:creationId xmlns:p14="http://schemas.microsoft.com/office/powerpoint/2010/main" val="37050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Test automatici, in ambiente standard, eseguiti velocemente (&lt; 10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Diminuzione del costo di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Build one-time </a:t>
            </a:r>
            <a:r>
              <a:rPr lang="it-IT" dirty="0" smtClean="0"/>
              <a:t>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Meno bug/errori integrati nel Master (e portati in produzione)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Sistema</a:t>
            </a:r>
            <a:r>
              <a:rPr lang="it-IT" dirty="0" smtClean="0"/>
              <a:t> finale più stabile,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modulare</a:t>
            </a:r>
            <a:r>
              <a:rPr lang="it-IT" dirty="0" smtClean="0"/>
              <a:t> e mantenibile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Feedback visivo </a:t>
            </a:r>
            <a:r>
              <a:rPr lang="it-IT" dirty="0" smtClean="0"/>
              <a:t>sullo stato della build (Trasparenza nel team)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Maggior responsabilità</a:t>
            </a:r>
            <a:r>
              <a:rPr lang="it-IT" dirty="0" smtClean="0"/>
              <a:t> del singolo e diminuzione del debito tecnico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Condizioni di lavoro migliori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vantaggi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4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pomeriggio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Continunuous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096824" cy="3075143"/>
          </a:xfrm>
        </p:spPr>
        <p:txBody>
          <a:bodyPr/>
          <a:lstStyle/>
          <a:p>
            <a:r>
              <a:rPr lang="it-IT" sz="1800" dirty="0" smtClean="0"/>
              <a:t>Test nella Pipeline di CI hanno un ruolo Fondamentale.</a:t>
            </a:r>
          </a:p>
          <a:p>
            <a:r>
              <a:rPr lang="it-IT" sz="1800" dirty="0" smtClean="0"/>
              <a:t>Sono l’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unica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Fonte di Difesa </a:t>
            </a:r>
            <a:r>
              <a:rPr lang="it-IT" sz="1800" dirty="0" smtClean="0"/>
              <a:t>dall’integrazione di codice non funzionante o buggato.</a:t>
            </a:r>
          </a:p>
          <a:p>
            <a:endParaRPr lang="it-IT" sz="1800" dirty="0"/>
          </a:p>
          <a:p>
            <a:r>
              <a:rPr lang="it-IT" sz="1800" dirty="0" smtClean="0"/>
              <a:t>Il Continuous Testing arricchisce l’Automated Testing con Tools e Cultura per garantire la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qualità</a:t>
            </a:r>
            <a:r>
              <a:rPr lang="it-IT" sz="1800" dirty="0" smtClean="0"/>
              <a:t> del software.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72" y="1161668"/>
            <a:ext cx="3821062" cy="382106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Non solo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43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</p:spPr>
            <p:txBody>
              <a:bodyPr/>
              <a:lstStyle/>
              <a:p>
                <a:r>
                  <a:rPr lang="it-IT" dirty="0" smtClean="0"/>
                  <a:t>Nell’ottica del Continuous Deployment i Test assumono nuova semantica: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Sono la principale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garanzia di qualità </a:t>
                </a:r>
                <a:r>
                  <a:rPr lang="it-IT" dirty="0" smtClean="0"/>
                  <a:t>del Software rilasciato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algn="ctr"/>
                <a:r>
                  <a:rPr lang="it-IT" b="1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COVERAGE</a:t>
                </a:r>
                <a:r>
                  <a:rPr lang="it-IT" dirty="0"/>
                  <a:t> </a:t>
                </a:r>
                <a:r>
                  <a:rPr lang="it-IT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Testato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Scritto</m:t>
                        </m:r>
                      </m:den>
                    </m:f>
                  </m:oMath>
                </a14:m>
                <a:endParaRPr lang="it-IT" dirty="0" smtClean="0"/>
              </a:p>
              <a:p>
                <a:pPr algn="ctr"/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del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Rischio commerciale </a:t>
                </a:r>
                <a:r>
                  <a:rPr lang="it-IT" dirty="0" smtClean="0"/>
                  <a:t>legato al rilascio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di </a:t>
                </a:r>
                <a:r>
                  <a:rPr lang="it-IT" cap="all" dirty="0" smtClean="0">
                    <a:solidFill>
                      <a:schemeClr val="tx2"/>
                    </a:solidFill>
                    <a:latin typeface="Arial"/>
                    <a:cs typeface="Arial"/>
                  </a:rPr>
                  <a:t>progressione</a:t>
                </a:r>
                <a:r>
                  <a:rPr lang="it-IT" dirty="0" smtClean="0"/>
                  <a:t> dello sviluppo</a:t>
                </a:r>
                <a:endParaRPr lang="it-IT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  <a:blipFill>
                <a:blip r:embed="rId2"/>
                <a:stretch>
                  <a:fillRect l="-1760" t="-2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Nuova semantica di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43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Fondamentale strutturare saggiamente i Test: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Avvalersi di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Framework di Test </a:t>
            </a:r>
            <a:r>
              <a:rPr lang="it-IT" dirty="0" smtClean="0"/>
              <a:t>(JUnit, ScalaTest,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Dividere i Test per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Feature</a:t>
            </a:r>
            <a:r>
              <a:rPr lang="it-IT" dirty="0" smtClean="0"/>
              <a:t> (penserà Git a unire al momento dell’integrazione)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Adottare tecniche come la Test Driven Developmen (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TDD</a:t>
            </a:r>
            <a:r>
              <a:rPr lang="it-IT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Tempo di esecuzione della batteria di test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&lt; 10 minuti </a:t>
            </a:r>
            <a:r>
              <a:rPr lang="it-IT" sz="1200" dirty="0" smtClean="0"/>
              <a:t>(XP)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Strutturare 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5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1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993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6004277" y="2037190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7196789" y="2053165"/>
            <a:ext cx="1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9253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BeforeAll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init Spark e load csv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ad alta granularità per le varie features (pending per quelle non implementate)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afterAll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close safe di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TDD – SCALATEST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826" b="1826"/>
          <a:stretch>
            <a:fillRect/>
          </a:stretch>
        </p:blipFill>
        <p:spPr>
          <a:xfrm>
            <a:off x="3644900" y="1162050"/>
            <a:ext cx="54991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2" y="1161668"/>
            <a:ext cx="4265144" cy="3670008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012754" y="2534671"/>
            <a:ext cx="3529261" cy="924001"/>
          </a:xfrm>
        </p:spPr>
        <p:txBody>
          <a:bodyPr/>
          <a:lstStyle/>
          <a:p>
            <a:r>
              <a:rPr lang="it-IT" dirty="0" smtClean="0"/>
              <a:t>Architettura semplice.</a:t>
            </a:r>
          </a:p>
          <a:p>
            <a:r>
              <a:rPr lang="it-IT" dirty="0" smtClean="0"/>
              <a:t>Aggiunta di classi in modo modulare al progredire dello sviluppo.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83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Integration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6477"/>
            <a:ext cx="2555034" cy="359099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591816" y="1797824"/>
            <a:ext cx="4950199" cy="2508300"/>
          </a:xfrm>
        </p:spPr>
        <p:txBody>
          <a:bodyPr/>
          <a:lstStyle/>
          <a:p>
            <a:r>
              <a:rPr lang="it-IT" dirty="0" smtClean="0"/>
              <a:t>Di base, predisposti due Branches: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master</a:t>
            </a:r>
            <a:br>
              <a:rPr lang="it-IT" dirty="0" smtClean="0"/>
            </a:br>
            <a:r>
              <a:rPr lang="it-IT" dirty="0" smtClean="0"/>
              <a:t>contiene la versione più aggiornata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feature-branch</a:t>
            </a:r>
            <a:br>
              <a:rPr lang="it-IT" dirty="0" smtClean="0"/>
            </a:br>
            <a:r>
              <a:rPr lang="it-IT" dirty="0" smtClean="0"/>
              <a:t>per lo sviluppo incrementale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smtClean="0"/>
              <a:t>(visti automaticamente da Jenkins – Blue Ocean</a:t>
            </a:r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Struttura branches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677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1" y="1082570"/>
            <a:ext cx="4333647" cy="393702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24587" y="1082570"/>
            <a:ext cx="3417428" cy="3937028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CONFIG SYSTEM</a:t>
            </a:r>
          </a:p>
          <a:p>
            <a:r>
              <a:rPr lang="it-IT" dirty="0" smtClean="0"/>
              <a:t>Eventuale provisioning ulteriore (Ansible ??)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TEST THE SYSTEM</a:t>
            </a:r>
          </a:p>
          <a:p>
            <a:r>
              <a:rPr lang="it-IT" dirty="0" smtClean="0"/>
              <a:t>Verifica che java e SBT siano eseguibili (e dowload della versione SBT richiesta in build.sbt)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UNIT 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TESTs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Esegue la batteria di test, archiviando i risultati.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di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4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161668"/>
            <a:ext cx="4862312" cy="36980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71919" y="1161669"/>
            <a:ext cx="2970096" cy="3698096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</a:p>
          <a:p>
            <a:r>
              <a:rPr lang="it-IT" dirty="0" smtClean="0"/>
              <a:t>FAT jar con SBT assembly e archiviazione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</a:p>
          <a:p>
            <a:r>
              <a:rPr lang="it-IT" dirty="0" smtClean="0"/>
              <a:t>In caso di branch, creazione di una pull request su GitHub.</a:t>
            </a:r>
          </a:p>
          <a:p>
            <a:endParaRPr lang="it-IT" dirty="0" smtClean="0"/>
          </a:p>
          <a:p>
            <a:r>
              <a:rPr lang="it-IT" dirty="0" smtClean="0"/>
              <a:t>Notifica verso Slack fatta in ogni caso, messaggio diverso in base al branch.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83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pipeline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49" y="1161668"/>
            <a:ext cx="5918768" cy="38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nkin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4421"/>
            <a:ext cx="91440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nkin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4860"/>
            <a:ext cx="91440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 SERVER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Accedi all’istanza di questa mattina</a:t>
            </a:r>
          </a:p>
          <a:p>
            <a:r>
              <a:rPr lang="it-IT" dirty="0" smtClean="0"/>
              <a:t>Download </a:t>
            </a:r>
            <a:r>
              <a:rPr lang="it-IT" dirty="0"/>
              <a:t>repository git (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github.com/endless-upgrade/continuous-integration-and-testing.git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Esegui il playbook Ansible</a:t>
            </a:r>
          </a:p>
          <a:p>
            <a:r>
              <a:rPr lang="it-IT" dirty="0" smtClean="0"/>
              <a:t>Apri la porta 8080 tramite GCP (firewall settings)</a:t>
            </a:r>
          </a:p>
          <a:p>
            <a:r>
              <a:rPr lang="it-IT" dirty="0" smtClean="0"/>
              <a:t>User = admin, password = admin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90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Apri il tuo accout GitHub</a:t>
            </a:r>
          </a:p>
          <a:p>
            <a:r>
              <a:rPr lang="it-IT" dirty="0" smtClean="0"/>
              <a:t>Account (icona in alto a destra) -&gt; Settings -&gt; Developer Settings -&gt;  Personal Access Token -&gt; Genera Token (con un nome significativo)</a:t>
            </a:r>
          </a:p>
          <a:p>
            <a:r>
              <a:rPr lang="it-IT" dirty="0" smtClean="0"/>
              <a:t>Copia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</a:p>
          <a:p>
            <a:r>
              <a:rPr lang="it-IT" dirty="0" smtClean="0"/>
              <a:t>Nell’istanza, inserisci il token in /etc/profile.d/exports.sh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export GITHUB_TOKEN=token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source </a:t>
            </a:r>
            <a:r>
              <a:rPr lang="it-IT" dirty="0"/>
              <a:t>/etc/profile.d/exports.sh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654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 2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alla console di Blue Ocean</a:t>
            </a:r>
          </a:p>
          <a:p>
            <a:r>
              <a:rPr lang="it-IT" dirty="0" smtClean="0"/>
              <a:t>Seleziona GitHub e inserisci il Token (quello di prima)</a:t>
            </a:r>
          </a:p>
          <a:p>
            <a:r>
              <a:rPr lang="it-IT" dirty="0" smtClean="0"/>
              <a:t>Seleziona l’account / organizzazione</a:t>
            </a:r>
          </a:p>
          <a:p>
            <a:r>
              <a:rPr lang="it-IT" dirty="0" smtClean="0"/>
              <a:t>E il progetto da integrare</a:t>
            </a:r>
          </a:p>
          <a:p>
            <a:r>
              <a:rPr lang="it-IT" dirty="0" smtClean="0"/>
              <a:t>Se già presente un Jenkins file, questo verrà automaticamente caricato</a:t>
            </a:r>
          </a:p>
          <a:p>
            <a:r>
              <a:rPr lang="it-IT" dirty="0" smtClean="0"/>
              <a:t>Altrimenti si apre l’editor.</a:t>
            </a:r>
          </a:p>
        </p:txBody>
      </p:sp>
    </p:spTree>
    <p:extLst>
      <p:ext uri="{BB962C8B-B14F-4D97-AF65-F5344CB8AC3E}">
        <p14:creationId xmlns:p14="http://schemas.microsoft.com/office/powerpoint/2010/main" val="19815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Trigger pipeline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A default la pipeline vede tutti i branch, ma non viene eseguita automaticamene.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Accedi a Jenkins tradizionale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Freccina a destra della pipeline -&gt; Configure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Elimina i «Discover pull requests...» in Branch Sources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Seleziona «Periodically if not otherwise» e scegli il timeout di polling</a:t>
            </a:r>
          </a:p>
        </p:txBody>
      </p:sp>
    </p:spTree>
    <p:extLst>
      <p:ext uri="{BB962C8B-B14F-4D97-AF65-F5344CB8AC3E}">
        <p14:creationId xmlns:p14="http://schemas.microsoft.com/office/powerpoint/2010/main" val="34894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slack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Slack</a:t>
            </a:r>
          </a:p>
          <a:p>
            <a:r>
              <a:rPr lang="it-IT" dirty="0" smtClean="0"/>
              <a:t>Aggiungi il Bot Jenkins</a:t>
            </a:r>
          </a:p>
          <a:p>
            <a:r>
              <a:rPr lang="it-IT" dirty="0" smtClean="0"/>
              <a:t>Nelle impostazioni del Bot copia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  <a:r>
              <a:rPr lang="it-IT" dirty="0" smtClean="0"/>
              <a:t> 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baseurl</a:t>
            </a:r>
          </a:p>
          <a:p>
            <a:r>
              <a:rPr lang="it-IT" dirty="0" smtClean="0"/>
              <a:t>Accedi a Jenkins (tradizionale)</a:t>
            </a:r>
          </a:p>
          <a:p>
            <a:r>
              <a:rPr lang="it-IT" dirty="0" smtClean="0"/>
              <a:t>Gestisci Jenkins -&gt; Configura Sistema</a:t>
            </a:r>
          </a:p>
          <a:p>
            <a:r>
              <a:rPr lang="it-IT" dirty="0" smtClean="0"/>
              <a:t>Copia token e baseurl dove indicato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4493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7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esperimenti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Clona il PoC (</a:t>
            </a:r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github.com/endless-upgrade/DevOps-poc.git</a:t>
            </a:r>
            <a:r>
              <a:rPr lang="it-IT" dirty="0" smtClean="0"/>
              <a:t>) e portalo sul tuo GitHub</a:t>
            </a:r>
          </a:p>
          <a:p>
            <a:r>
              <a:rPr lang="it-IT" dirty="0" smtClean="0"/>
              <a:t>Analizza test e pipeline</a:t>
            </a:r>
          </a:p>
          <a:p>
            <a:r>
              <a:rPr lang="it-IT" dirty="0" smtClean="0"/>
              <a:t>Esegui il SetUp del server e prova la pipeline</a:t>
            </a:r>
          </a:p>
        </p:txBody>
      </p:sp>
    </p:spTree>
    <p:extLst>
      <p:ext uri="{BB962C8B-B14F-4D97-AF65-F5344CB8AC3E}">
        <p14:creationId xmlns:p14="http://schemas.microsoft.com/office/powerpoint/2010/main" val="534488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Semplice progetto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60020"/>
          </a:xfrm>
        </p:spPr>
        <p:txBody>
          <a:bodyPr/>
          <a:lstStyle/>
          <a:p>
            <a:r>
              <a:rPr lang="it-IT" dirty="0" smtClean="0"/>
              <a:t>Pensa ad altre Features interessanti, magari usando anche gli altri csv del dataset Movielens</a:t>
            </a:r>
          </a:p>
          <a:p>
            <a:r>
              <a:rPr lang="it-IT" dirty="0" smtClean="0"/>
              <a:t>Sviluppa incrementalmente le Features,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mi raccomando prima i test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949325" lvl="2" indent="-500063">
              <a:buFont typeface="Arial" panose="020B0604020202020204" pitchFamily="34" charset="0"/>
              <a:buChar char="•"/>
            </a:pPr>
            <a:r>
              <a:rPr lang="it-IT" dirty="0"/>
              <a:t>Sviluppa file di Test specifici per Feature e Test all-inclusive per il </a:t>
            </a:r>
            <a:r>
              <a:rPr lang="it-IT" dirty="0" smtClean="0"/>
              <a:t>Master</a:t>
            </a:r>
            <a:endParaRPr lang="it-IT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/>
              <a:t>Adatta </a:t>
            </a:r>
            <a:r>
              <a:rPr lang="it-IT" smtClean="0"/>
              <a:t>il Jenkinsfile di Conseguenza</a:t>
            </a:r>
            <a:endParaRPr lang="it-IT" dirty="0"/>
          </a:p>
          <a:p>
            <a:pPr lvl="1">
              <a:buFont typeface="+mj-lt"/>
              <a:buAutoNum type="arabicPeriod"/>
            </a:pPr>
            <a:endParaRPr lang="it-IT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04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Materiale GitHub: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Jenkinsfile: </a:t>
            </a:r>
            <a:r>
              <a:rPr lang="it-IT" dirty="0">
                <a:hlinkClick r:id="rId3"/>
              </a:rPr>
              <a:t>https://jenkins.io/doc/book/pipeline/jenkinsfile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Blue Ocean: </a:t>
            </a:r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jenkins.io/doc/book/blueocean/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IP istanza Cloudera con DataLake: </a:t>
            </a:r>
            <a:r>
              <a:rPr lang="it-IT" b="1" cap="all" dirty="0">
                <a:solidFill>
                  <a:schemeClr val="tx2"/>
                </a:solidFill>
                <a:cs typeface="Arial"/>
              </a:rPr>
              <a:t>35.229.41.198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87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«If something hurts,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do it more often</a:t>
            </a:r>
            <a:r>
              <a:rPr lang="it-IT" sz="2800" dirty="0"/>
              <a:t> and bring the pain </a:t>
            </a:r>
            <a:r>
              <a:rPr lang="it-IT" sz="2800" dirty="0" smtClean="0"/>
              <a:t>forward»</a:t>
            </a:r>
            <a:endParaRPr lang="it-IT" sz="2800" dirty="0"/>
          </a:p>
        </p:txBody>
      </p:sp>
      <p:sp>
        <p:nvSpPr>
          <p:cNvPr id="2" name="Rectangle 1"/>
          <p:cNvSpPr/>
          <p:nvPr/>
        </p:nvSpPr>
        <p:spPr>
          <a:xfrm>
            <a:off x="5158897" y="3321689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 smtClean="0"/>
              <a:t>eXtreme Programming (XP)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3 Requisiti fondamentali per adottare il Continuous Integration:</a:t>
            </a:r>
          </a:p>
          <a:p>
            <a:pPr marL="0" indent="0">
              <a:buNone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dirty="0" smtClean="0"/>
              <a:t>Version Control System multibranch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Continuous Integration Server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Strutturare lo sviluppo in modo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7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333727" cy="3037283"/>
          </a:xfrm>
        </p:spPr>
        <p:txBody>
          <a:bodyPr/>
          <a:lstStyle/>
          <a:p>
            <a:r>
              <a:rPr lang="it-IT" sz="1800" b="1" cap="all" dirty="0" smtClean="0">
                <a:solidFill>
                  <a:schemeClr val="tx2"/>
                </a:solidFill>
                <a:cs typeface="Arial"/>
              </a:rPr>
              <a:t>master </a:t>
            </a:r>
            <a:r>
              <a:rPr lang="it-IT" sz="1800" b="1" cap="all" dirty="0">
                <a:solidFill>
                  <a:schemeClr val="tx2"/>
                </a:solidFill>
                <a:cs typeface="Arial"/>
              </a:rPr>
              <a:t>Branch</a:t>
            </a:r>
          </a:p>
          <a:p>
            <a:r>
              <a:rPr lang="it-IT" dirty="0"/>
              <a:t>Ramo </a:t>
            </a:r>
            <a:r>
              <a:rPr lang="it-IT" dirty="0" smtClean="0"/>
              <a:t>principale del progetto, mantiene la versione più aggiornata contenente le features di tutti i membri del team.</a:t>
            </a:r>
            <a:endParaRPr lang="it-IT" dirty="0"/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Feature Branch</a:t>
            </a:r>
          </a:p>
          <a:p>
            <a:r>
              <a:rPr lang="it-IT" dirty="0" smtClean="0"/>
              <a:t>Ramo paralllo al master usato per sviluppare una specifica feature in maniera sicura.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2402" r="124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Suddividere il lavoro in Features standalone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Strutturare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Version Control System (VCS) </a:t>
            </a:r>
            <a:r>
              <a:rPr lang="it-IT" dirty="0" smtClean="0"/>
              <a:t>che mantenga la versione finale del progetto (Master Branch) e il flusso di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Branches per ogni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Integrare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/>
              <a:t>i Features Branch nel Master Branch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frequentemente</a:t>
            </a:r>
            <a:r>
              <a:rPr lang="it-IT" sz="1600" dirty="0" smtClean="0"/>
              <a:t> </a:t>
            </a:r>
            <a:r>
              <a:rPr lang="it-IT" dirty="0" smtClean="0"/>
              <a:t>(almeno 1/gg) in modo che sia sempre pronto al Release.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8103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Piattaforma web di supporto a GIT, permette di: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Lavorare ai progetti in maniera condivisa all’interno del team, gestendo visivamente i commit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Gestire le merge tra Branch tramite un sistema di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Pull Request </a:t>
            </a:r>
            <a:r>
              <a:rPr lang="it-IT" dirty="0" smtClean="0"/>
              <a:t>per controllare al meglio chi e cosa viene integrato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Strumenti di supporto come Issue tracking, Wiki, ...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Nessun supporto al CI integrato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cap="all" dirty="0">
                <a:solidFill>
                  <a:schemeClr val="tx2"/>
                </a:solidFill>
              </a:rPr>
              <a:t>Massima libertà di personalizzazione 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0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WHITE 16.9</Template>
  <TotalTime>1042</TotalTime>
  <Words>1530</Words>
  <Application>Microsoft Office PowerPoint</Application>
  <PresentationFormat>On-screen Show (16:9)</PresentationFormat>
  <Paragraphs>295</Paragraphs>
  <Slides>46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Wingdings</vt:lpstr>
      <vt:lpstr>Reply</vt:lpstr>
      <vt:lpstr>DEVOPS</vt:lpstr>
      <vt:lpstr>AGENDA</vt:lpstr>
      <vt:lpstr>7 Best Practices</vt:lpstr>
      <vt:lpstr>Continuous integration</vt:lpstr>
      <vt:lpstr>«If something hurts, do it more often and bring the pain forward»</vt:lpstr>
      <vt:lpstr>Continuous integration</vt:lpstr>
      <vt:lpstr>CONTINUOUS INTEGRATION</vt:lpstr>
      <vt:lpstr>Continuous Integration</vt:lpstr>
      <vt:lpstr>Continuous Integration</vt:lpstr>
      <vt:lpstr>Ci pipelne</vt:lpstr>
      <vt:lpstr>Ci pipelne</vt:lpstr>
      <vt:lpstr>Ci SERVER</vt:lpstr>
      <vt:lpstr>jenkins</vt:lpstr>
      <vt:lpstr>jenkins</vt:lpstr>
      <vt:lpstr>DECLARATIVE PIPELINE</vt:lpstr>
      <vt:lpstr>SCRIPTED PIPELINE</vt:lpstr>
      <vt:lpstr>Blue ocean</vt:lpstr>
      <vt:lpstr>Blue ocean</vt:lpstr>
      <vt:lpstr>Continuous integration</vt:lpstr>
      <vt:lpstr>CONTINUOUS TESTING</vt:lpstr>
      <vt:lpstr>Continuous testing</vt:lpstr>
      <vt:lpstr>Continuous testing</vt:lpstr>
      <vt:lpstr>Continuous testing</vt:lpstr>
      <vt:lpstr>Caso d’uso</vt:lpstr>
      <vt:lpstr>Movie advicer</vt:lpstr>
      <vt:lpstr>Movie advicer</vt:lpstr>
      <vt:lpstr>Movie advicer</vt:lpstr>
      <vt:lpstr>TDD – SCALATEST</vt:lpstr>
      <vt:lpstr>classi</vt:lpstr>
      <vt:lpstr>github</vt:lpstr>
      <vt:lpstr>jenkinsfile</vt:lpstr>
      <vt:lpstr>jenkinsfile</vt:lpstr>
      <vt:lpstr>jenkinsfile</vt:lpstr>
      <vt:lpstr>PowerPoint Presentation</vt:lpstr>
      <vt:lpstr>PowerPoint Presentation</vt:lpstr>
      <vt:lpstr>setup</vt:lpstr>
      <vt:lpstr>SETUP</vt:lpstr>
      <vt:lpstr>SETUP</vt:lpstr>
      <vt:lpstr>SETUP</vt:lpstr>
      <vt:lpstr>SETUP</vt:lpstr>
      <vt:lpstr>SETUP</vt:lpstr>
      <vt:lpstr>pratica</vt:lpstr>
      <vt:lpstr>pratica</vt:lpstr>
      <vt:lpstr>pratica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202</cp:revision>
  <dcterms:created xsi:type="dcterms:W3CDTF">2018-02-15T11:11:02Z</dcterms:created>
  <dcterms:modified xsi:type="dcterms:W3CDTF">2018-02-26T23:18:57Z</dcterms:modified>
  <cp:category/>
</cp:coreProperties>
</file>